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9"/>
  </p:notesMasterIdLst>
  <p:sldIdLst>
    <p:sldId id="312" r:id="rId2"/>
    <p:sldId id="314" r:id="rId3"/>
    <p:sldId id="256" r:id="rId4"/>
    <p:sldId id="315" r:id="rId5"/>
    <p:sldId id="316" r:id="rId6"/>
    <p:sldId id="317" r:id="rId7"/>
    <p:sldId id="318" r:id="rId8"/>
    <p:sldId id="319" r:id="rId9"/>
    <p:sldId id="320" r:id="rId10"/>
    <p:sldId id="322" r:id="rId11"/>
    <p:sldId id="333" r:id="rId12"/>
    <p:sldId id="324" r:id="rId13"/>
    <p:sldId id="325" r:id="rId14"/>
    <p:sldId id="326" r:id="rId15"/>
    <p:sldId id="331" r:id="rId16"/>
    <p:sldId id="321" r:id="rId17"/>
    <p:sldId id="33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790"/>
    <a:srgbClr val="224886"/>
    <a:srgbClr val="2C3B6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2021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8D0B19EC-93F8-41BB-814E-ED5B39092B1E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6D924B8-4134-4B3E-BBB0-0539BEED3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Титульная страница, содержание сделать гиперссылками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b="1">
              <a:latin typeface="Arial" charset="0"/>
            </a:endParaRP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charset="0"/>
              </a:rPr>
              <a:t>готово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charset="0"/>
              </a:rPr>
              <a:t>Готово.палка в ближнем свете пропала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charset="0"/>
              </a:rPr>
              <a:t>готово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charset="0"/>
              </a:rPr>
              <a:t>Готово. Но большой текст, желательно заменить на что-то более визуализированное.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charset="0"/>
              </a:rPr>
              <a:t>ГотовоЕще можно дописать КС для №1 – около 15 кд/лк * м2</a:t>
            </a:r>
            <a:r>
              <a:rPr lang="ru-RU" altLang="ru-RU"/>
              <a:t> </a:t>
            </a:r>
            <a:r>
              <a:rPr lang="ru-RU" altLang="ru-RU">
                <a:latin typeface="Arial" charset="0"/>
              </a:rPr>
              <a:t>, №2 – 50 кд/лк * м2, №3 – 450 кд/лк * м2</a:t>
            </a:r>
            <a:r>
              <a:rPr lang="ru-RU" altLang="ru-RU"/>
              <a:t> </a:t>
            </a:r>
          </a:p>
          <a:p>
            <a:pPr eaLnBrk="1" hangingPunct="1"/>
            <a:r>
              <a:rPr lang="ru-RU" altLang="ru-RU"/>
              <a:t>допиши плиз в формате заголовков.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charset="0"/>
              </a:rPr>
              <a:t>готово, в дальнейшем сделать жилет на черном фоне и пример применения</a:t>
            </a:r>
          </a:p>
          <a:p>
            <a:pPr eaLnBrk="1" hangingPunct="1"/>
            <a:endParaRPr lang="ru-RU" altLang="ru-RU">
              <a:latin typeface="Arial" charset="0"/>
            </a:endParaRPr>
          </a:p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263300-3A1A-487E-A833-FC37FCBB9E3B}" type="datetimeFigureOut">
              <a:rPr lang="ru-RU"/>
              <a:pPr>
                <a:defRPr/>
              </a:pPr>
              <a:t>16.09.2024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76AD8A-FA21-4705-AA41-BA71530CFE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AF8B-A2AE-4E90-8BD9-53A4AA209CBC}" type="datetimeFigureOut">
              <a:rPr lang="ru-RU"/>
              <a:pPr>
                <a:defRPr/>
              </a:pPr>
              <a:t>16.09.2024</a:t>
            </a:fld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704FCA-AF68-4F24-BCBA-3CFC52B0A7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7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2EBFCC-D890-43A4-B8D6-3C796846F5F1}" type="datetimeFigureOut">
              <a:rPr lang="ru-RU"/>
              <a:pPr>
                <a:defRPr/>
              </a:pPr>
              <a:t>16.09.2024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20E2A1-50BE-4E83-AC45-B223FCD1EA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09CB2E-3065-489B-A9AC-E1E9B6B1365C}" type="datetimeFigureOut">
              <a:rPr lang="ru-RU"/>
              <a:pPr>
                <a:defRPr/>
              </a:pPr>
              <a:t>16.09.2024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46757D-D768-4A90-B658-47A4897D7D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CB1B-8391-47CC-8797-F2C5F1E135D8}" type="datetimeFigureOut">
              <a:rPr lang="ru-RU"/>
              <a:pPr>
                <a:defRPr/>
              </a:pPr>
              <a:t>16.09.2024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E901F5-417F-4CCD-9443-5EE72E586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066D1E-D13D-4846-90C0-4CC0CEC59EEA}" type="datetimeFigureOut">
              <a:rPr lang="ru-RU"/>
              <a:pPr>
                <a:defRPr/>
              </a:pPr>
              <a:t>16.09.2024</a:t>
            </a:fld>
            <a:endParaRPr lang="ru-RU" dirty="0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2811BC6-D964-4338-A3B1-B4906F304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9E84-49CA-436B-B43D-4633BBE5608C}" type="datetimeFigureOut">
              <a:rPr lang="ru-RU"/>
              <a:pPr>
                <a:defRPr/>
              </a:pPr>
              <a:t>16.09.2024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086C-F553-4ECA-A05A-3249267545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05790"/>
            </a:gs>
            <a:gs pos="100000">
              <a:srgbClr val="1E28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80363DA-05A7-4C64-8503-FAB5E6DF55C7}" type="datetimeFigureOut">
              <a:rPr lang="ru-RU"/>
              <a:pPr>
                <a:defRPr/>
              </a:pPr>
              <a:t>16.09.2024</a:t>
            </a:fld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4F707BC-87D8-44A5-A194-56FFCC10E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71685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4A73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9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2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&amp;Icy;&amp;scy;&amp;pcy;&amp;ocy;&amp;lcy;&amp;softcy;&amp;zcy;&amp;ocy;&amp;vcy;&amp;acy;&amp;ncy;&amp;icy;&amp;iecy; &amp;scy;&amp;vcy;&amp;iecy;&amp;tcy;&amp;ocy;&amp;vcy;&amp;ocy;&amp;zcy;&amp;vcy;&amp;rcy;&amp;acy;&amp;shchcy;&amp;acy;&amp;yucy;&amp;shchcy;&amp;icy;&amp;khcy; ( &amp;scy;&amp;vcy;&amp;iecy;&amp;tcy;&amp;ocy;&amp;ocy;&amp;tcy;&amp;rcy;&amp;acy;&amp;zhcy;&amp;acy;&amp;yucy;&amp;shchcy;&amp;icy;&amp;khcy; ) &amp;mcy;&amp;acy;&amp;tcy;&amp;iecy;&amp;rcy;&amp;icy;&amp;acy;&amp;lcy;&amp;ocy;&amp;vcy; &amp;dcy;&amp;lcy;&amp;yacy; &amp;ocy;&amp;bcy;&amp;ocy;&amp;zcy;&amp;ncy;&amp;acy;&amp;chcy;&amp;iecy;&amp;ncy;&amp;icy;&amp;yacy; &amp;ncy;&amp;acy; &amp;dcy;&amp;ocy;&amp;rcy;&amp;ocy;&amp;gcy;&amp;iecy; &amp;vcy; &amp;tcy;&amp;iecy;&amp;mcy;&amp;ncy;&amp;ocy;&amp;iecy; &amp;vcy;&amp;rcy;&amp;iecy;&amp;mcy;&amp;yacy; &amp;scy;&amp;ucy;&amp;tcy;&amp;ocy;&amp;kcy; &amp;ucy;&amp;vcy;&amp;iecy;&amp;lcy;&amp;icy;&amp;chcy;&amp;icy;&amp;vcy;&amp;acy;&amp;iecy;&amp;tcy; &amp;bcy;&amp;iecy;&amp;zcy;&amp;ocy;&amp;pcy;&amp;acy;&amp;scy;&amp;ncy;&amp;ocy;&amp;scy;&amp;t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71625"/>
            <a:ext cx="864235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14313" y="1268413"/>
            <a:ext cx="8713787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1428750" y="5643563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Принцип действия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5000625" y="5643563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Использование</a:t>
            </a:r>
          </a:p>
        </p:txBody>
      </p: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5000625" y="5214938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Виды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428750" y="6072188"/>
            <a:ext cx="300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Законодательство</a:t>
            </a: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5000625" y="6072188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Качество</a:t>
            </a:r>
          </a:p>
        </p:txBody>
      </p:sp>
      <p:sp>
        <p:nvSpPr>
          <p:cNvPr id="9225" name="Text Box 17"/>
          <p:cNvSpPr txBox="1">
            <a:spLocks noChangeArrowheads="1"/>
          </p:cNvSpPr>
          <p:nvPr/>
        </p:nvSpPr>
        <p:spPr bwMode="auto">
          <a:xfrm>
            <a:off x="1428750" y="5214938"/>
            <a:ext cx="196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Назначение</a:t>
            </a:r>
          </a:p>
        </p:txBody>
      </p:sp>
      <p:pic>
        <p:nvPicPr>
          <p:cNvPr id="9226" name="Picture 2" descr="Госавтоинспекция"/>
          <p:cNvPicPr>
            <a:picLocks noChangeAspect="1" noChangeArrowheads="1"/>
          </p:cNvPicPr>
          <p:nvPr/>
        </p:nvPicPr>
        <p:blipFill>
          <a:blip r:embed="rId4"/>
          <a:srcRect r="85001"/>
          <a:stretch>
            <a:fillRect/>
          </a:stretch>
        </p:blipFill>
        <p:spPr bwMode="auto">
          <a:xfrm>
            <a:off x="3962400" y="125679"/>
            <a:ext cx="11461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42736" y="3929066"/>
            <a:ext cx="727260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42EF7A-4A9F-47D8-B895-497D558462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0703"/>
            <a:ext cx="2729722" cy="75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72C2A6-DB59-4ABC-8F31-32CA4CF3D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848" y="-581051"/>
            <a:ext cx="4992266" cy="24961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  <a:p>
            <a:endParaRPr lang="ru-RU" altLang="ru-RU" sz="1400">
              <a:solidFill>
                <a:schemeClr val="folHlink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БРАСЛЕТЫ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1300" y="1341438"/>
            <a:ext cx="86614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 два вида - самофиксирующиеся  и текстильные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sz="1700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видимость пешехода со всех сторон обеспечит одновременное использование   двух  браслетов   (например, на двух руках)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sz="1700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можно размещать не только на руках и ногах, но и на элементах одежды и велосипедных рамах, сумках, на колясках и т.д. </a:t>
            </a:r>
          </a:p>
          <a:p>
            <a:pPr algn="just">
              <a:defRPr/>
            </a:pPr>
            <a:endParaRPr lang="ru-RU" sz="1700" b="0" dirty="0"/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3860800"/>
            <a:ext cx="13049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" y="3860800"/>
            <a:ext cx="33909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860800"/>
            <a:ext cx="16430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3860800"/>
            <a:ext cx="1619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364CC8-8449-4E70-9BC9-D8CC8E5578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89113" y="1027113"/>
            <a:ext cx="5529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ЗНАЧКИ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924175"/>
            <a:ext cx="2492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285750" y="1628775"/>
            <a:ext cx="8572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b="0"/>
              <a:t>  универсальное световозвращающее средство защиты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b="0"/>
              <a:t>  крепятся на любую текстильную поверхность с помощью английской булавки </a:t>
            </a:r>
          </a:p>
        </p:txBody>
      </p: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928938"/>
            <a:ext cx="40703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2928938"/>
            <a:ext cx="1935162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73760C-3DE4-4C9A-9112-555E4570F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693738"/>
            <a:ext cx="8642350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БРЕЛОКИ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3141663"/>
            <a:ext cx="17557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28625" y="1500188"/>
            <a:ext cx="8501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различные формы и цвета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подвесные и с магнитнтным креплением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рекомендуется использовать несколько брелоков одновременно, чтобы обеспечить видимость с разных направлений 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площадь световозвращающей поверхности -  не менее 25 см</a:t>
            </a:r>
            <a:r>
              <a:rPr lang="ru-RU" altLang="ru-RU" sz="1800" baseline="30000"/>
              <a:t>2</a:t>
            </a:r>
            <a:r>
              <a:rPr lang="ru-RU" altLang="ru-RU" sz="1800"/>
              <a:t> </a:t>
            </a:r>
          </a:p>
        </p:txBody>
      </p:sp>
      <p:pic>
        <p:nvPicPr>
          <p:cNvPr id="20488" name="Picture 9" descr="bi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068638"/>
            <a:ext cx="19685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sm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2288" y="5013325"/>
            <a:ext cx="1222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" descr="&amp;Gcy;&amp;lcy;&amp;icy;&amp;mcy; (&amp;fcy;&amp;lcy;&amp;icy;&amp;kcy;&amp;iecy;&amp;rcy;) &quot;&amp;Kcy;&amp;ocy;&amp;tcy;&amp;iocy;&amp;ncy;&amp;ocy;&amp;kcy;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3068638"/>
            <a:ext cx="194468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6" descr="&amp;Gcy;&amp;lcy;&amp;icy;&amp;mcy; (&amp;fcy;&amp;lcy;&amp;icy;&amp;kcy;&amp;iecy;&amp;rcy;) &quot;&amp;Mcy;&amp;acy;&amp;shcy;&amp;icy;&amp;ncy;&amp;kcy;&amp;acy;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31416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8" descr="cub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7588" y="5013325"/>
            <a:ext cx="1250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3" name="Group 23"/>
          <p:cNvGrpSpPr>
            <a:grpSpLocks/>
          </p:cNvGrpSpPr>
          <p:nvPr/>
        </p:nvGrpSpPr>
        <p:grpSpPr bwMode="auto">
          <a:xfrm>
            <a:off x="4572000" y="4868863"/>
            <a:ext cx="2376488" cy="1728787"/>
            <a:chOff x="2880" y="3067"/>
            <a:chExt cx="1497" cy="1089"/>
          </a:xfrm>
        </p:grpSpPr>
        <p:sp>
          <p:nvSpPr>
            <p:cNvPr id="20495" name="Rectangle 22"/>
            <p:cNvSpPr>
              <a:spLocks noChangeArrowheads="1"/>
            </p:cNvSpPr>
            <p:nvPr/>
          </p:nvSpPr>
          <p:spPr bwMode="auto">
            <a:xfrm>
              <a:off x="2880" y="3067"/>
              <a:ext cx="1497" cy="10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pic>
          <p:nvPicPr>
            <p:cNvPr id="20496" name="Picture 21" descr="IMG_988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98" y="3113"/>
              <a:ext cx="783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94" name="Text Box 24"/>
          <p:cNvSpPr txBox="1">
            <a:spLocks noChangeArrowheads="1"/>
          </p:cNvSpPr>
          <p:nvPr/>
        </p:nvSpPr>
        <p:spPr bwMode="auto">
          <a:xfrm>
            <a:off x="900113" y="4508500"/>
            <a:ext cx="1536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000"/>
              <a:t>магнитное крепление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4CE004-7B02-4BF9-904A-867DF0593B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</a:t>
            </a:r>
            <a:r>
              <a:rPr lang="ru-RU" sz="2400" dirty="0"/>
              <a:t>  </a:t>
            </a: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НАКЛЕЙКИ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572000" y="1557338"/>
            <a:ext cx="43211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приклеиваются к элементам одежды   и    различным предметам</a:t>
            </a:r>
          </a:p>
          <a:p>
            <a:pPr algn="just"/>
            <a:r>
              <a:rPr lang="ru-RU" altLang="ru-RU" sz="1800" i="1"/>
              <a:t>(сумка, рюкзак, трости, самокаты, велосипеды, коляски, защитные шлемы и т.д.)</a:t>
            </a:r>
          </a:p>
        </p:txBody>
      </p:sp>
      <p:pic>
        <p:nvPicPr>
          <p:cNvPr id="21511" name="Picture 13" descr="стике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25"/>
            <a:ext cx="4665663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&amp;Ncy;&amp;acy;&amp;bcy;&amp;ocy;&amp;rcy; &amp;scy;&amp;iecy;&amp;rcy;&amp;ycy;&amp;khcy; &amp;scy;&amp;vcy;&amp;iecy;&amp;tcy;&amp;ocy;&amp;vcy;&amp;ocy;&amp;zcy;&amp;vcy;&amp;rcy;&amp;acy;&amp;shchcy;&amp;acy;&amp;yucy;&amp;shchcy;&amp;icy;&amp;khcy; &amp;scy;&amp;tcy;&amp;icy;&amp;kcy;&amp;iecy;&amp;rcy;&amp;ocy;&amp;vcy; - &amp;gcy;&amp;iecy;&amp;ocy;&amp;mcy;&amp;iecy;&amp;tcy;&amp;rcy;&amp;icy;&amp;chcy;&amp;iecy;&amp;scy;&amp;kcy;&amp;icy;&amp;khcy; &amp;fcy;&amp;icy;&amp;gcy;&amp;ucy;&amp;rcy;&amp;ocy;&amp;k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933825"/>
            <a:ext cx="1749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3432175"/>
            <a:ext cx="189865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3429000"/>
            <a:ext cx="2143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402B0E-9C57-40A9-A76A-3A51F9632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1027113"/>
            <a:ext cx="8642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СВЕТОВОЗВРАЩАТЕЛИ ДЛЯ СПИЦ ВЕЛОСИПЕДОВ</a:t>
            </a:r>
          </a:p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 ДЕТСКИХ КОЛЯСОК</a:t>
            </a:r>
          </a:p>
        </p:txBody>
      </p:sp>
      <p:grpSp>
        <p:nvGrpSpPr>
          <p:cNvPr id="22534" name="Group 17"/>
          <p:cNvGrpSpPr>
            <a:grpSpLocks/>
          </p:cNvGrpSpPr>
          <p:nvPr/>
        </p:nvGrpSpPr>
        <p:grpSpPr bwMode="auto">
          <a:xfrm>
            <a:off x="6037263" y="3141663"/>
            <a:ext cx="2782887" cy="3311525"/>
            <a:chOff x="3334" y="1842"/>
            <a:chExt cx="2197" cy="2361"/>
          </a:xfrm>
        </p:grpSpPr>
        <p:pic>
          <p:nvPicPr>
            <p:cNvPr id="22538" name="Picture 1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34" y="1842"/>
              <a:ext cx="2177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9" name="Group 15"/>
            <p:cNvGrpSpPr>
              <a:grpSpLocks/>
            </p:cNvGrpSpPr>
            <p:nvPr/>
          </p:nvGrpSpPr>
          <p:grpSpPr bwMode="auto">
            <a:xfrm>
              <a:off x="3334" y="3521"/>
              <a:ext cx="2197" cy="682"/>
              <a:chOff x="2789" y="1525"/>
              <a:chExt cx="2197" cy="682"/>
            </a:xfrm>
          </p:grpSpPr>
          <p:pic>
            <p:nvPicPr>
              <p:cNvPr id="22540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89" y="1525"/>
                <a:ext cx="394" cy="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1" name="Picture 1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43" y="1525"/>
                <a:ext cx="907" cy="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2" name="Picture 1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95" y="1525"/>
                <a:ext cx="791" cy="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2535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3141663"/>
            <a:ext cx="28924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19"/>
          <p:cNvSpPr txBox="1">
            <a:spLocks noChangeArrowheads="1"/>
          </p:cNvSpPr>
          <p:nvPr/>
        </p:nvSpPr>
        <p:spPr bwMode="auto">
          <a:xfrm>
            <a:off x="376238" y="1844675"/>
            <a:ext cx="8299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легко фиксируются на спицах велосипедов и детских колясок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повышают заметность велосипедиста ночью в боковой проекции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желательно дополнительно применять световозвращатели, видимые спереди и сзади</a:t>
            </a:r>
          </a:p>
        </p:txBody>
      </p:sp>
      <p:pic>
        <p:nvPicPr>
          <p:cNvPr id="22537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6063" y="3141663"/>
            <a:ext cx="24923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077EA6-FDAC-4A35-A6AD-50EDC19EFD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642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НЕСЪЕМНЫЕ СВЕТОВОЗВРАЩАЮЩИЕ ЭЛЕМЕНТЫ</a:t>
            </a:r>
          </a:p>
          <a:p>
            <a:pPr algn="ctr">
              <a:defRPr/>
            </a:pPr>
            <a:endParaRPr lang="ru-RU" sz="2400" dirty="0"/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376238" y="1628775"/>
            <a:ext cx="8299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это элементы одежды и обуви из световозвращающих материалов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текстильные ленты, канты, шевроны, нашивки, термотрансферные  изображения и т.д.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покупая одежду себе и своим детям, обратите внимание на наличие и качество световозвращающих элементов</a:t>
            </a:r>
          </a:p>
        </p:txBody>
      </p:sp>
      <p:pic>
        <p:nvPicPr>
          <p:cNvPr id="23559" name="Picture 16" descr="&amp;Tcy;&amp;iecy;&amp;rcy;&amp;mcy;&amp;ocy;&amp;tcy;&amp;rcy;&amp;acy;&amp;ncy;&amp;scy;&amp;fcy;&amp;iecy;&amp;rcy;&amp;ncy;&amp;acy;&amp;yacy; &amp;scy;&amp;vcy;&amp;iecy;&amp;tcy;&amp;ocy;&amp;vcy;&amp;ocy;&amp;zcy;&amp;vcy;&amp;rcy;&amp;acy;&amp;shchcy;&amp;acy;&amp;yucy;&amp;shchcy;&amp;acy;&amp;yacy; &amp;ncy;&amp;acy;&amp;kcy;&amp;lcy;&amp;iecy;&amp;jcy;&amp;kcy;&amp;acy; &quot;&amp;pcy;&amp;ocy;&amp;yucy;&amp;shchcy;&amp;icy;&amp;iecy; &amp;pcy;&amp;tcy;&amp;icy;&amp;chcy;&amp;kcy;&amp;icy;&quot; &amp;ncy;&amp;acy; &amp;fcy;&amp;ucy;&amp;tcy;&amp;bcy;&amp;ocy;&amp;l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57563"/>
            <a:ext cx="19431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250825" y="5949950"/>
            <a:ext cx="23241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0"/>
              <a:t>Термотрансферное изображение на детской футболке</a:t>
            </a:r>
          </a:p>
        </p:txBody>
      </p:sp>
      <p:pic>
        <p:nvPicPr>
          <p:cNvPr id="23561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6950" y="3357563"/>
            <a:ext cx="12573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6081713" y="6032500"/>
            <a:ext cx="24495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0"/>
              <a:t>Отделка</a:t>
            </a:r>
          </a:p>
          <a:p>
            <a:pPr algn="ctr"/>
            <a:r>
              <a:rPr lang="ru-RU" altLang="ru-RU" sz="1400" b="0"/>
              <a:t>световозвращающим</a:t>
            </a:r>
          </a:p>
          <a:p>
            <a:pPr algn="ctr"/>
            <a:r>
              <a:rPr lang="ru-RU" altLang="ru-RU" sz="1400" b="0"/>
              <a:t>кантом на рюкзаке</a:t>
            </a:r>
          </a:p>
        </p:txBody>
      </p:sp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4738" y="3357563"/>
            <a:ext cx="10382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3" descr="фото СВМ фурнитуры (2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3714750"/>
            <a:ext cx="14557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AutoShape 24"/>
          <p:cNvSpPr>
            <a:spLocks noChangeArrowheads="1"/>
          </p:cNvSpPr>
          <p:nvPr/>
        </p:nvSpPr>
        <p:spPr bwMode="auto">
          <a:xfrm rot="-2900942">
            <a:off x="3095625" y="4835526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6" name="AutoShape 25"/>
          <p:cNvSpPr>
            <a:spLocks noChangeArrowheads="1"/>
          </p:cNvSpPr>
          <p:nvPr/>
        </p:nvSpPr>
        <p:spPr bwMode="auto">
          <a:xfrm rot="6046491">
            <a:off x="4672807" y="4001294"/>
            <a:ext cx="865187" cy="339725"/>
          </a:xfrm>
          <a:prstGeom prst="rightArrow">
            <a:avLst>
              <a:gd name="adj1" fmla="val 50000"/>
              <a:gd name="adj2" fmla="val 636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7" name="Text Box 26"/>
          <p:cNvSpPr txBox="1">
            <a:spLocks noChangeArrowheads="1"/>
          </p:cNvSpPr>
          <p:nvPr/>
        </p:nvSpPr>
        <p:spPr bwMode="auto">
          <a:xfrm>
            <a:off x="2428875" y="5286375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0"/>
              <a:t>Световозвраща-ющие  вставки</a:t>
            </a:r>
          </a:p>
        </p:txBody>
      </p:sp>
      <p:sp>
        <p:nvSpPr>
          <p:cNvPr id="23568" name="Text Box 27"/>
          <p:cNvSpPr txBox="1">
            <a:spLocks noChangeArrowheads="1"/>
          </p:cNvSpPr>
          <p:nvPr/>
        </p:nvSpPr>
        <p:spPr bwMode="auto">
          <a:xfrm>
            <a:off x="3924300" y="3063875"/>
            <a:ext cx="2232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0"/>
              <a:t>Шнурки со световозвращающими нитями</a:t>
            </a:r>
          </a:p>
        </p:txBody>
      </p:sp>
      <p:sp>
        <p:nvSpPr>
          <p:cNvPr id="23569" name="AutoShape 29"/>
          <p:cNvSpPr>
            <a:spLocks noChangeArrowheads="1"/>
          </p:cNvSpPr>
          <p:nvPr/>
        </p:nvSpPr>
        <p:spPr bwMode="auto">
          <a:xfrm rot="273027">
            <a:off x="3865563" y="54578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E208EA-4AE6-4E7F-AEE7-13A7774B96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22263" y="1773238"/>
            <a:ext cx="849788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Используйте только качественные световозвращатели</a:t>
            </a:r>
          </a:p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Световозвращатели должны быть видны водителям с различных направлений</a:t>
            </a:r>
          </a:p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Предочтительней использовать серые и светло-серые текстильные световозвращающие ленты и световозвращатели из ПВХ белого и лимонно-желтого цвета</a:t>
            </a:r>
          </a:p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Площадь поверхности одного световозвращающего элемента  должна быть не менее 25 см</a:t>
            </a:r>
            <a:r>
              <a:rPr lang="ru-RU" altLang="ru-RU" sz="2100" baseline="30000"/>
              <a:t>2</a:t>
            </a:r>
            <a:endParaRPr lang="ru-RU" altLang="ru-RU" sz="2100"/>
          </a:p>
          <a:p>
            <a:pPr marL="541338" indent="-354013" algn="ctr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>
                <a:solidFill>
                  <a:srgbClr val="FF0000"/>
                </a:solidFill>
              </a:rPr>
              <a:t>Даже имея световозвращатели пешеходы должны знать и соблюдать ПРАВИЛА БЕЗОПАСНОГО ПОВЕДЕНИЯ НА ДОРОГЕ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857232"/>
            <a:ext cx="775664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КАК ПРАВИЛЬНО ИСПОЛЬЗОВАТЬ СВЕТОВОЗВРАЩАТЕЛИ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05F0AF-DAA7-4423-896E-FAF7CDE37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50825" y="620713"/>
            <a:ext cx="8713788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700338" y="115888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238625"/>
            <a:ext cx="6191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0" y="3068638"/>
            <a:ext cx="8820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FFFF00"/>
                </a:solidFill>
              </a:rPr>
              <a:t>ВАША БЕЗОПАСНОСТЬ И БЕЗОПАСНОСТЬ ВАШИХ ДЕТЕЙ ЗАВИСИТ ОТ ВАС!</a:t>
            </a:r>
          </a:p>
        </p:txBody>
      </p:sp>
      <p:pic>
        <p:nvPicPr>
          <p:cNvPr id="25607" name="Picture 2" descr="C:\Users\Администратор\Desktop\фот АМИ для отсмотра\пешеходный переход\IMG_0443.JPG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908050"/>
            <a:ext cx="2881313" cy="1920875"/>
          </a:xfrm>
          <a:noFill/>
        </p:spPr>
      </p:pic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3132138" y="981075"/>
            <a:ext cx="56181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При использовании световозвращающих элементов </a:t>
            </a:r>
          </a:p>
          <a:p>
            <a:pPr algn="ctr"/>
            <a:r>
              <a:rPr lang="ru-RU" altLang="ru-RU" sz="2400"/>
              <a:t>в темное время суток риск гибели для пешеходов уменьшается примерно на 70 %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9C9032-B380-4712-B434-641D84A1F4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50825" y="620713"/>
            <a:ext cx="8713788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02800" y="800078"/>
            <a:ext cx="700467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Что ТАКое 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 ?</a:t>
            </a: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214313" y="1785938"/>
            <a:ext cx="8785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1800"/>
              <a:t>Световозвращающие элементы (световозвращатели) – это элементы, изготовленные из специальных материалов, обладающих способностью отражать луч света обратно к источнику («возвращать свет»).</a:t>
            </a:r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2643188" y="142875"/>
            <a:ext cx="6300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10247" name="Picture 18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071938"/>
            <a:ext cx="2871788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9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714750"/>
            <a:ext cx="280828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500063" y="3143250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источник света</a:t>
            </a:r>
          </a:p>
        </p:txBody>
      </p:sp>
      <p:sp>
        <p:nvSpPr>
          <p:cNvPr id="10250" name="Text Box 22"/>
          <p:cNvSpPr txBox="1">
            <a:spLocks noChangeArrowheads="1"/>
          </p:cNvSpPr>
          <p:nvPr/>
        </p:nvSpPr>
        <p:spPr bwMode="auto">
          <a:xfrm>
            <a:off x="6429375" y="3214688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источник света</a:t>
            </a:r>
          </a:p>
        </p:txBody>
      </p:sp>
      <p:sp>
        <p:nvSpPr>
          <p:cNvPr id="10251" name="Text Box 23"/>
          <p:cNvSpPr txBox="1">
            <a:spLocks noChangeArrowheads="1"/>
          </p:cNvSpPr>
          <p:nvPr/>
        </p:nvSpPr>
        <p:spPr bwMode="auto">
          <a:xfrm>
            <a:off x="179388" y="5799138"/>
            <a:ext cx="3490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Микрошарики</a:t>
            </a:r>
          </a:p>
          <a:p>
            <a:pPr algn="ctr"/>
            <a:r>
              <a:rPr lang="ru-RU" altLang="ru-RU"/>
              <a:t>(текстильные материалы)</a:t>
            </a:r>
          </a:p>
        </p:txBody>
      </p:sp>
      <p:sp>
        <p:nvSpPr>
          <p:cNvPr id="10252" name="Text Box 24"/>
          <p:cNvSpPr txBox="1">
            <a:spLocks noChangeArrowheads="1"/>
          </p:cNvSpPr>
          <p:nvPr/>
        </p:nvSpPr>
        <p:spPr bwMode="auto">
          <a:xfrm>
            <a:off x="5643563" y="5786438"/>
            <a:ext cx="273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Микропризмы</a:t>
            </a:r>
          </a:p>
          <a:p>
            <a:pPr algn="ctr"/>
            <a:r>
              <a:rPr lang="ru-RU" altLang="ru-RU"/>
              <a:t>(материалы из ПВХ)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BD3DD1-C1DD-4B0A-A670-009EFE6CF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8"/>
          <p:cNvSpPr>
            <a:spLocks noChangeArrowheads="1"/>
          </p:cNvSpPr>
          <p:nvPr/>
        </p:nvSpPr>
        <p:spPr bwMode="auto">
          <a:xfrm>
            <a:off x="285750" y="1643063"/>
            <a:ext cx="8501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>
              <a:defRPr/>
            </a:pPr>
            <a:r>
              <a:rPr lang="ru-RU" dirty="0">
                <a:latin typeface="+mn-lt"/>
              </a:rPr>
              <a:t>Световозвращающие элементы повышают видимость пешеходов на неосвещенной дороге и значительно снижают риск возникновения дорожно-транспортных происшествий с их участием. </a:t>
            </a:r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1269" name="Object 17"/>
          <p:cNvGraphicFramePr>
            <a:graphicFrameLocks noChangeAspect="1"/>
          </p:cNvGraphicFramePr>
          <p:nvPr/>
        </p:nvGraphicFramePr>
        <p:xfrm>
          <a:off x="250825" y="3100388"/>
          <a:ext cx="8569325" cy="342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CorelDRAW" r:id="rId4" imgW="13650600" imgH="5364586" progId="CorelDRAW.Graphic.12">
                  <p:embed/>
                </p:oleObj>
              </mc:Choice>
              <mc:Fallback>
                <p:oleObj name="CorelDRAW" r:id="rId4" imgW="13650600" imgH="5364586" progId="CorelDRAW.Graphic.1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100388"/>
                        <a:ext cx="8569325" cy="342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19"/>
          <p:cNvSpPr>
            <a:spLocks noChangeArrowheads="1"/>
          </p:cNvSpPr>
          <p:nvPr/>
        </p:nvSpPr>
        <p:spPr bwMode="auto">
          <a:xfrm>
            <a:off x="2928938" y="244475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  <a:p>
            <a:pPr algn="r"/>
            <a:endParaRPr lang="ru-RU" altLang="ru-RU" sz="1400">
              <a:solidFill>
                <a:schemeClr val="folHlin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993" y="800078"/>
            <a:ext cx="8320291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ДЛЯ ЧЕГО НУЖНЫ 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 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6BADEA-AF2F-40B8-926B-06C2FB313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721" y="796902"/>
            <a:ext cx="775664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ПРАВИЛА ДОРОЖНОГО ДВИЖЕНИЯ РОССИЙСКОЙ ФЕДЕРАЦИИ</a:t>
            </a: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357188" y="1785938"/>
            <a:ext cx="84010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altLang="ru-RU" b="0"/>
              <a:t>В соответствии с постановлением Правительства РФ от 14.11.2014 № 1197 </a:t>
            </a:r>
            <a:r>
              <a:rPr lang="ru-RU" altLang="ru-RU" b="0" u="sng"/>
              <a:t>с 1 июля 2015 года вступили в силу изменения в ПДД РФ.</a:t>
            </a:r>
          </a:p>
          <a:p>
            <a:pPr algn="just" eaLnBrk="0" hangingPunct="0"/>
            <a:endParaRPr lang="ru-RU" altLang="ru-RU" b="0"/>
          </a:p>
          <a:p>
            <a:pPr algn="just" eaLnBrk="0" hangingPunct="0"/>
            <a:r>
              <a:rPr lang="ru-RU" altLang="ru-RU" u="sng"/>
              <a:t>п. 4.1 Обязанности пешеходов</a:t>
            </a:r>
          </a:p>
          <a:p>
            <a:pPr algn="just" eaLnBrk="0" hangingPunct="0"/>
            <a:r>
              <a:rPr lang="ru-RU" altLang="ru-RU" b="0"/>
              <a:t>…При переходе дороги и движении по обочинам или краю проезжей части в темное время суток или в условиях недостаточной видимости пешеходам рекомендуется, а вне населенных пунктов пешеходы обязаны иметь при себе предметы со световозвращающими элементами и обеспечивать видимость этих предметов водителями транспортных средств. </a:t>
            </a:r>
          </a:p>
          <a:p>
            <a:pPr algn="just" eaLnBrk="0" hangingPunct="0"/>
            <a:endParaRPr lang="ru-RU" altLang="ru-RU" b="0"/>
          </a:p>
          <a:p>
            <a:pPr algn="just" eaLnBrk="0" hangingPunct="0"/>
            <a:r>
              <a:rPr lang="ru-RU" altLang="ru-RU" b="0"/>
              <a:t>За нарушение Правил в части обязательного наличия и обеспечения видимости световозвращателей для пешехода предусмотрена ответственность в соответствии с ч.1 ст.12.29 КоАП РФ – предупреждение или </a:t>
            </a:r>
            <a:r>
              <a:rPr lang="ru-RU" altLang="ru-RU" b="0">
                <a:solidFill>
                  <a:srgbClr val="CC3300"/>
                </a:solidFill>
              </a:rPr>
              <a:t>штраф 500 рублей.</a:t>
            </a:r>
            <a:r>
              <a:rPr lang="ru-RU" altLang="ru-RU" b="0"/>
              <a:t> </a:t>
            </a:r>
            <a:endParaRPr lang="ru-RU" altLang="ru-RU" sz="1800" b="0">
              <a:solidFill>
                <a:srgbClr val="EB5605"/>
              </a:solidFill>
              <a:latin typeface="Calibri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AD31B0-93D4-4583-A8AA-8A4FC302E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1000108"/>
            <a:ext cx="757130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	</a:t>
            </a:r>
          </a:p>
        </p:txBody>
      </p:sp>
      <p:pic>
        <p:nvPicPr>
          <p:cNvPr id="13318" name="Picture 9" descr="1.30. &amp;Pcy;&amp;rcy;&amp;ocy;&amp;chcy;&amp;icy;&amp;iecy; &amp;ocy;&amp;pcy;&amp;acy;&amp;scy;&amp;ncy;&amp;ocy;&amp;scy;&amp;t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0" y="1844675"/>
            <a:ext cx="223361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0" y="39243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0" dirty="0"/>
              <a:t>  </a:t>
            </a:r>
            <a:r>
              <a:rPr lang="ru-RU" sz="2400" dirty="0">
                <a:latin typeface="+mn-lt"/>
              </a:rPr>
              <a:t>Особо стоит обратить внимание на качество световозвращающей продукции. </a:t>
            </a:r>
          </a:p>
          <a:p>
            <a:pPr algn="ctr">
              <a:defRPr/>
            </a:pPr>
            <a:endParaRPr lang="ru-RU" sz="2400" dirty="0">
              <a:latin typeface="+mn-lt"/>
            </a:endParaRPr>
          </a:p>
          <a:p>
            <a:pPr algn="ctr">
              <a:defRPr/>
            </a:pPr>
            <a:r>
              <a:rPr lang="ru-RU" sz="2400" dirty="0">
                <a:latin typeface="+mn-lt"/>
              </a:rPr>
              <a:t>Используя подобные изделия пешеход должен </a:t>
            </a:r>
          </a:p>
          <a:p>
            <a:pPr algn="ctr">
              <a:defRPr/>
            </a:pPr>
            <a:r>
              <a:rPr lang="ru-RU" sz="2400" dirty="0">
                <a:latin typeface="+mn-lt"/>
              </a:rPr>
              <a:t>быть уверен, что световозвращатели действительно работают, так как от этого зависит его жизнь.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C756D9-AAA5-47B5-B33D-3D3D5EBCA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3820" y="810961"/>
            <a:ext cx="757130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</a:t>
            </a: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	</a:t>
            </a: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428625" y="1857375"/>
            <a:ext cx="52863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0"/>
              <a:t>Физическая величина световозвращения называется Коэфициентом  Световозвращения (КС) и измеряется в </a:t>
            </a:r>
            <a:r>
              <a:rPr lang="ru-RU" altLang="ru-RU" sz="3600" b="0"/>
              <a:t>кд/лк х м</a:t>
            </a:r>
            <a:r>
              <a:rPr lang="ru-RU" altLang="ru-RU" sz="3600" b="0" baseline="30000"/>
              <a:t>2</a:t>
            </a:r>
            <a:r>
              <a:rPr lang="ru-RU" altLang="ru-RU" sz="3600" b="0"/>
              <a:t> </a:t>
            </a:r>
            <a:r>
              <a:rPr lang="ru-RU" altLang="ru-RU" b="0" i="1"/>
              <a:t>(канделла, деленная на люкс, умноженная на метр квадратный</a:t>
            </a:r>
            <a:r>
              <a:rPr lang="ru-RU" altLang="ru-RU" b="0"/>
              <a:t>).</a:t>
            </a:r>
          </a:p>
          <a:p>
            <a:endParaRPr lang="ru-RU" altLang="ru-RU" b="0"/>
          </a:p>
        </p:txBody>
      </p:sp>
      <p:pic>
        <p:nvPicPr>
          <p:cNvPr id="14343" name="Picture 15" descr="ZRS 6060 Retroreflectome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000250"/>
            <a:ext cx="1130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7" descr="932 Retroreflectometer for Sign Sheeting &amp; Safety Cloth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357688"/>
            <a:ext cx="19446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500063" y="4286250"/>
            <a:ext cx="528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0"/>
              <a:t>Специалисты определяют качество световозвращателей с помощью специального прибора – ретрорефлектометра.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8F8EF3-ADF6-44C2-8E71-423081FDEF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00338" y="244475"/>
            <a:ext cx="6157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714625"/>
            <a:ext cx="3127375" cy="38814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3851275" y="2643188"/>
            <a:ext cx="52927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/>
              <a:t>На фото три самофиксирующихся браслета.</a:t>
            </a:r>
          </a:p>
          <a:p>
            <a:endParaRPr lang="ru-RU" altLang="ru-RU" sz="1800"/>
          </a:p>
          <a:p>
            <a:r>
              <a:rPr lang="ru-RU" altLang="ru-RU" sz="1800"/>
              <a:t>Браслет №1 - имитация свтовозвращателя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практически нет эффекта световозвращения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маленькая поверхность</a:t>
            </a:r>
          </a:p>
          <a:p>
            <a:endParaRPr lang="ru-RU" altLang="ru-RU" sz="1800"/>
          </a:p>
          <a:p>
            <a:r>
              <a:rPr lang="ru-RU" altLang="ru-RU" sz="1800"/>
              <a:t>Браслет №2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низкое световозвращение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небольшая поверхность</a:t>
            </a:r>
          </a:p>
          <a:p>
            <a:endParaRPr lang="ru-RU" altLang="ru-RU" sz="1800"/>
          </a:p>
          <a:p>
            <a:r>
              <a:rPr lang="ru-RU" altLang="ru-RU" sz="1800"/>
              <a:t>Браслет №3 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хорошее световозвращение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большая поверхность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928688" y="4652963"/>
            <a:ext cx="574675" cy="576262"/>
            <a:chOff x="6283" y="1525"/>
            <a:chExt cx="362" cy="363"/>
          </a:xfrm>
        </p:grpSpPr>
        <p:sp>
          <p:nvSpPr>
            <p:cNvPr id="15379" name="Oval 11"/>
            <p:cNvSpPr>
              <a:spLocks noChangeArrowheads="1"/>
            </p:cNvSpPr>
            <p:nvPr/>
          </p:nvSpPr>
          <p:spPr bwMode="auto">
            <a:xfrm>
              <a:off x="6283" y="1525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5380" name="Text Box 12"/>
            <p:cNvSpPr txBox="1">
              <a:spLocks noChangeArrowheads="1"/>
            </p:cNvSpPr>
            <p:nvPr/>
          </p:nvSpPr>
          <p:spPr bwMode="auto">
            <a:xfrm>
              <a:off x="6349" y="1554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/>
                <a:t>1</a:t>
              </a:r>
            </a:p>
          </p:txBody>
        </p:sp>
      </p:grp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1714500" y="4652963"/>
            <a:ext cx="574675" cy="576262"/>
            <a:chOff x="6418" y="2024"/>
            <a:chExt cx="362" cy="363"/>
          </a:xfrm>
        </p:grpSpPr>
        <p:sp>
          <p:nvSpPr>
            <p:cNvPr id="15377" name="Oval 14"/>
            <p:cNvSpPr>
              <a:spLocks noChangeArrowheads="1"/>
            </p:cNvSpPr>
            <p:nvPr/>
          </p:nvSpPr>
          <p:spPr bwMode="auto">
            <a:xfrm>
              <a:off x="6418" y="2024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5378" name="Text Box 15"/>
            <p:cNvSpPr txBox="1">
              <a:spLocks noChangeArrowheads="1"/>
            </p:cNvSpPr>
            <p:nvPr/>
          </p:nvSpPr>
          <p:spPr bwMode="auto">
            <a:xfrm>
              <a:off x="6484" y="2053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/>
                <a:t>2</a:t>
              </a:r>
            </a:p>
          </p:txBody>
        </p:sp>
      </p:grpSp>
      <p:grpSp>
        <p:nvGrpSpPr>
          <p:cNvPr id="15369" name="Group 16"/>
          <p:cNvGrpSpPr>
            <a:grpSpLocks/>
          </p:cNvGrpSpPr>
          <p:nvPr/>
        </p:nvGrpSpPr>
        <p:grpSpPr bwMode="auto">
          <a:xfrm>
            <a:off x="2568575" y="4652963"/>
            <a:ext cx="574675" cy="576262"/>
            <a:chOff x="6419" y="2568"/>
            <a:chExt cx="362" cy="363"/>
          </a:xfrm>
        </p:grpSpPr>
        <p:sp>
          <p:nvSpPr>
            <p:cNvPr id="15375" name="Oval 17"/>
            <p:cNvSpPr>
              <a:spLocks noChangeArrowheads="1"/>
            </p:cNvSpPr>
            <p:nvPr/>
          </p:nvSpPr>
          <p:spPr bwMode="auto">
            <a:xfrm>
              <a:off x="6419" y="2568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5376" name="Text Box 18"/>
            <p:cNvSpPr txBox="1">
              <a:spLocks noChangeArrowheads="1"/>
            </p:cNvSpPr>
            <p:nvPr/>
          </p:nvSpPr>
          <p:spPr bwMode="auto">
            <a:xfrm>
              <a:off x="6485" y="259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/>
                <a:t>3</a:t>
              </a:r>
            </a:p>
          </p:txBody>
        </p:sp>
      </p:grpSp>
      <p:pic>
        <p:nvPicPr>
          <p:cNvPr id="109591" name="Picture 23" descr="bEv-YRfqszQtNG7BcWpMLPhQA-DLu9iHCCJeggLhjSMFySFeckhnMeqLnhphf4sgry0=w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643563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3" name="Picture 25" descr="&amp;icy;&amp;kcy;&amp;ocy;&amp;ncy;&amp;kcy;&amp;acy; delete, &amp;ucy;&amp;dcy;&amp;acy;&amp;lcy;&amp;icy;&amp;tcy;&amp;softcy;, &amp;zcy;&amp;acy;&amp;kcy;&amp;rcy;&amp;ycy;&amp;tcy;&amp;softcy;, &amp;kcy;&amp;rcy;&amp;iecy;&amp;scy;&amp;tcy;&amp;icy;&amp;kcy;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471487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4" name="Picture 26" descr="&amp;icy;&amp;kcy;&amp;ocy;&amp;ncy;&amp;kcy;&amp;acy; delete, &amp;ucy;&amp;dcy;&amp;acy;&amp;lcy;&amp;icy;&amp;tcy;&amp;softcy;, &amp;zcy;&amp;acy;&amp;kcy;&amp;rcy;&amp;ycy;&amp;tcy;&amp;softcy;, &amp;kcy;&amp;rcy;&amp;iecy;&amp;scy;&amp;tcy;&amp;icy;&amp;kcy;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364331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Прямоугольник 19"/>
          <p:cNvSpPr>
            <a:spLocks noChangeArrowheads="1"/>
          </p:cNvSpPr>
          <p:nvPr/>
        </p:nvSpPr>
        <p:spPr bwMode="auto">
          <a:xfrm>
            <a:off x="357188" y="1357313"/>
            <a:ext cx="850106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7720013" algn="l"/>
              </a:tabLst>
            </a:pPr>
            <a:r>
              <a:rPr lang="ru-RU" altLang="ru-RU" sz="1800"/>
              <a:t>Самый простой способ «бытового» определения световозвращающий материал перед вами или нет – сфотографировать световозвращающий элемент мобильным телефоном со встроенной вспышкой, желательно с некоторого расстояния (не менее 3 – 5 м).</a:t>
            </a:r>
            <a:r>
              <a:rPr lang="ru-RU" altLang="ru-RU"/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3820" y="810961"/>
            <a:ext cx="757130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</a:t>
            </a: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	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A98129-4162-4D34-AD30-E0957BC1BA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grpSp>
        <p:nvGrpSpPr>
          <p:cNvPr id="16389" name="Group 34"/>
          <p:cNvGrpSpPr>
            <a:grpSpLocks/>
          </p:cNvGrpSpPr>
          <p:nvPr/>
        </p:nvGrpSpPr>
        <p:grpSpPr bwMode="auto">
          <a:xfrm>
            <a:off x="250825" y="1628775"/>
            <a:ext cx="3462338" cy="2033588"/>
            <a:chOff x="217" y="2568"/>
            <a:chExt cx="2181" cy="1281"/>
          </a:xfrm>
        </p:grpSpPr>
        <p:pic>
          <p:nvPicPr>
            <p:cNvPr id="16406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7" y="3022"/>
              <a:ext cx="1455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1" y="3022"/>
              <a:ext cx="551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431" y="2568"/>
              <a:ext cx="196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Сигнальные жилеты и </a:t>
              </a:r>
            </a:p>
            <a:p>
              <a:r>
                <a:rPr lang="ru-RU" altLang="ru-RU"/>
                <a:t>ременные системы</a:t>
              </a:r>
            </a:p>
          </p:txBody>
        </p:sp>
      </p:grpSp>
      <p:pic>
        <p:nvPicPr>
          <p:cNvPr id="16390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4950" y="2357438"/>
            <a:ext cx="18224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5825" y="2349500"/>
            <a:ext cx="9112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26"/>
          <p:cNvSpPr txBox="1">
            <a:spLocks noChangeArrowheads="1"/>
          </p:cNvSpPr>
          <p:nvPr/>
        </p:nvSpPr>
        <p:spPr bwMode="auto">
          <a:xfrm>
            <a:off x="4140200" y="1773238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Браслеты</a:t>
            </a:r>
          </a:p>
        </p:txBody>
      </p:sp>
      <p:pic>
        <p:nvPicPr>
          <p:cNvPr id="16393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2347913"/>
            <a:ext cx="15843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27"/>
          <p:cNvSpPr txBox="1">
            <a:spLocks noChangeAspect="1" noChangeArrowheads="1"/>
          </p:cNvSpPr>
          <p:nvPr/>
        </p:nvSpPr>
        <p:spPr bwMode="auto">
          <a:xfrm>
            <a:off x="7308850" y="177323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Значки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250825" y="396875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/>
              <a:t>H</a:t>
            </a:r>
            <a:r>
              <a:rPr lang="ru-RU" altLang="ru-RU"/>
              <a:t>аклейки </a:t>
            </a:r>
          </a:p>
        </p:txBody>
      </p:sp>
      <p:sp>
        <p:nvSpPr>
          <p:cNvPr id="16396" name="Text Box 37"/>
          <p:cNvSpPr txBox="1">
            <a:spLocks noChangeArrowheads="1"/>
          </p:cNvSpPr>
          <p:nvPr/>
        </p:nvSpPr>
        <p:spPr bwMode="auto">
          <a:xfrm>
            <a:off x="6392863" y="3933825"/>
            <a:ext cx="2643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Накладки на спицы</a:t>
            </a:r>
          </a:p>
          <a:p>
            <a:pPr algn="ctr"/>
            <a:r>
              <a:rPr lang="ru-RU" altLang="ru-RU" sz="1400"/>
              <a:t>для велосипедов </a:t>
            </a:r>
            <a:endParaRPr lang="en-US" altLang="ru-RU" sz="1400"/>
          </a:p>
          <a:p>
            <a:pPr algn="ctr"/>
            <a:r>
              <a:rPr lang="ru-RU" altLang="ru-RU" sz="1400"/>
              <a:t>и детских колясок</a:t>
            </a:r>
          </a:p>
        </p:txBody>
      </p:sp>
      <p:pic>
        <p:nvPicPr>
          <p:cNvPr id="16397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3838" y="4797425"/>
            <a:ext cx="231933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71438" y="1000125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ВИДЫ СЪЕМНЫХ СВЕТОВОЗВРАЩАЮЩИХ ЭЛЕМЕНТОВ</a:t>
            </a:r>
          </a:p>
        </p:txBody>
      </p:sp>
      <p:grpSp>
        <p:nvGrpSpPr>
          <p:cNvPr id="16399" name="Group 50"/>
          <p:cNvGrpSpPr>
            <a:grpSpLocks/>
          </p:cNvGrpSpPr>
          <p:nvPr/>
        </p:nvGrpSpPr>
        <p:grpSpPr bwMode="auto">
          <a:xfrm>
            <a:off x="250825" y="4508500"/>
            <a:ext cx="2233613" cy="2016125"/>
            <a:chOff x="158" y="2840"/>
            <a:chExt cx="1316" cy="1270"/>
          </a:xfrm>
        </p:grpSpPr>
        <p:sp>
          <p:nvSpPr>
            <p:cNvPr id="16404" name="Rectangle 49"/>
            <p:cNvSpPr>
              <a:spLocks noChangeArrowheads="1"/>
            </p:cNvSpPr>
            <p:nvPr/>
          </p:nvSpPr>
          <p:spPr bwMode="auto">
            <a:xfrm>
              <a:off x="158" y="2840"/>
              <a:ext cx="1316" cy="1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pic>
          <p:nvPicPr>
            <p:cNvPr id="16405" name="Picture 48" descr="стикеры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5" y="2886"/>
              <a:ext cx="1067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0" name="Group 53"/>
          <p:cNvGrpSpPr>
            <a:grpSpLocks/>
          </p:cNvGrpSpPr>
          <p:nvPr/>
        </p:nvGrpSpPr>
        <p:grpSpPr bwMode="auto">
          <a:xfrm>
            <a:off x="3276600" y="3933825"/>
            <a:ext cx="2663825" cy="2590800"/>
            <a:chOff x="2064" y="2478"/>
            <a:chExt cx="1678" cy="1632"/>
          </a:xfrm>
        </p:grpSpPr>
        <p:sp>
          <p:nvSpPr>
            <p:cNvPr id="16401" name="Rectangle 52"/>
            <p:cNvSpPr>
              <a:spLocks noChangeArrowheads="1"/>
            </p:cNvSpPr>
            <p:nvPr/>
          </p:nvSpPr>
          <p:spPr bwMode="auto">
            <a:xfrm>
              <a:off x="2064" y="2840"/>
              <a:ext cx="1678" cy="1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6402" name="Text Box 32"/>
            <p:cNvSpPr txBox="1">
              <a:spLocks noChangeArrowheads="1"/>
            </p:cNvSpPr>
            <p:nvPr/>
          </p:nvSpPr>
          <p:spPr bwMode="auto">
            <a:xfrm>
              <a:off x="2482" y="2478"/>
              <a:ext cx="7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Брелоки</a:t>
              </a:r>
            </a:p>
          </p:txBody>
        </p:sp>
        <p:pic>
          <p:nvPicPr>
            <p:cNvPr id="16403" name="Picture 51" descr="IMG_988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65" y="2931"/>
              <a:ext cx="830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0AEDFFA-333B-4064-9D2B-1FDF7805F3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3213100"/>
            <a:ext cx="1460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СИГНАЛЬНЫЕ ЖИЛЕТЫ И РЕМЕННЫЕ СИСТЕМЫ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0825" y="1484313"/>
            <a:ext cx="86788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сигнальный цвет </a:t>
            </a:r>
            <a:r>
              <a:rPr lang="ru-RU" altLang="ru-RU" sz="1600" i="1"/>
              <a:t>(для светлого времени суток) </a:t>
            </a:r>
            <a:endParaRPr lang="ru-RU" altLang="ru-RU" sz="1600"/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световозвращающие ленты </a:t>
            </a:r>
            <a:r>
              <a:rPr lang="ru-RU" altLang="ru-RU" sz="1600" i="1"/>
              <a:t>(для темного времени суток)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большая площадь световозвращающих элементов в фронтальной проекции </a:t>
            </a:r>
            <a:r>
              <a:rPr lang="en-US" altLang="ru-RU" sz="1600"/>
              <a:t>(</a:t>
            </a:r>
            <a:r>
              <a:rPr lang="ru-RU" altLang="ru-RU" sz="1600"/>
              <a:t>спереди и сзади)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недостаточная площадь световозвращения в боковой проекции (сбоку)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желательно использовать в комплекте со световозвращающими нарукавниками</a:t>
            </a:r>
          </a:p>
        </p:txBody>
      </p:sp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3284538"/>
            <a:ext cx="1841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детские бодивес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875" y="3121025"/>
            <a:ext cx="6731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281363"/>
            <a:ext cx="4176713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109913"/>
            <a:ext cx="117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067EFD-1298-4215-8D5B-54842E2C63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66035"/>
            <a:ext cx="1804768" cy="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быч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1_Обыч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</TotalTime>
  <Words>848</Words>
  <Application>Microsoft Office PowerPoint</Application>
  <PresentationFormat>Экран (4:3)</PresentationFormat>
  <Paragraphs>135</Paragraphs>
  <Slides>17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Wingdings 2</vt:lpstr>
      <vt:lpstr>1_Обычная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СВЕТОВОЗВРАЩАТЕЛИ</dc:title>
  <dc:creator>Пользователь Windows</dc:creator>
  <cp:lastModifiedBy>Егор Полосин</cp:lastModifiedBy>
  <cp:revision>192</cp:revision>
  <dcterms:created xsi:type="dcterms:W3CDTF">2015-08-14T13:32:09Z</dcterms:created>
  <dcterms:modified xsi:type="dcterms:W3CDTF">2024-09-15T21:27:44Z</dcterms:modified>
</cp:coreProperties>
</file>