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12192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/>
        <a:schemeClr val="dk1"/>
      </a:tcTxStyle>
      <a:tcStyle>
        <a:tcBdr>
          <a:left>
            <a:ln w="12700">
              <a:solidFill>
                <a:schemeClr val="lt1"/>
              </a:solidFill>
              <a:prstDash val="solid"/>
            </a:ln>
          </a:left>
          <a:right>
            <a:ln w="12700">
              <a:solidFill>
                <a:schemeClr val="lt1"/>
              </a:solidFill>
              <a:prstDash val="solid"/>
            </a:ln>
          </a:right>
          <a:top>
            <a:ln w="12700">
              <a:solidFill>
                <a:schemeClr val="lt1"/>
              </a:solidFill>
              <a:prstDash val="solid"/>
            </a:ln>
          </a:top>
          <a:bottom>
            <a:ln w="12700">
              <a:solidFill>
                <a:schemeClr val="lt1"/>
              </a:solidFill>
              <a:prstDash val="solid"/>
            </a:ln>
          </a:bottom>
          <a:insideH>
            <a:ln w="12700">
              <a:solidFill>
                <a:schemeClr val="lt1"/>
              </a:solidFill>
              <a:prstDash val="solid"/>
            </a:ln>
          </a:insideH>
          <a:insideV>
            <a:ln w="12700">
              <a:solidFill>
                <a:schemeClr val="lt1"/>
              </a:solidFill>
              <a:prstDash val="solid"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/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/>
        <a:schemeClr val="lt1"/>
      </a:tcTxStyle>
      <a:tcStyle>
        <a:tcBdr>
          <a:top>
            <a:ln w="38100">
              <a:solidFill>
                <a:schemeClr val="lt1"/>
              </a:solidFill>
              <a:prstDash val="solid"/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/>
        <a:schemeClr val="lt1"/>
      </a:tcTxStyle>
      <a:tcStyle>
        <a:tcBdr>
          <a:bottom>
            <a:ln w="38100">
              <a:solidFill>
                <a:schemeClr val="lt1"/>
              </a:solidFill>
              <a:prstDash val="solid"/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15" autoAdjust="0"/>
  </p:normalViewPr>
  <p:slideViewPr>
    <p:cSldViewPr snapToGrid="0">
      <p:cViewPr>
        <p:scale>
          <a:sx n="100" d="100"/>
          <a:sy n="100" d="100"/>
        </p:scale>
        <p:origin x="-1026" y="-17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Group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defPPr/>
            <a:lvl1pPr lvl="0" algn="ctr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defPPr/>
            <a:lvl1pPr marL="0" lvl="0" indent="0" algn="ctr">
              <a:buNone/>
              <a:defRPr sz="2400"/>
            </a:lvl1pPr>
            <a:lvl2pPr marL="457200" lvl="1" indent="0" algn="ctr">
              <a:buNone/>
              <a:defRPr sz="2000"/>
            </a:lvl2pPr>
            <a:lvl3pPr marL="914400" lvl="2" indent="0" algn="ctr">
              <a:buNone/>
              <a:defRPr sz="1800"/>
            </a:lvl3pPr>
            <a:lvl4pPr marL="1371600" lvl="3" indent="0" algn="ctr">
              <a:buNone/>
              <a:defRPr sz="1600"/>
            </a:lvl4pPr>
            <a:lvl5pPr marL="1828800" lvl="4" indent="0" algn="ctr">
              <a:buNone/>
              <a:defRPr sz="1600"/>
            </a:lvl5pPr>
            <a:lvl6pPr marL="2286000" lvl="5" indent="0" algn="ctr">
              <a:buNone/>
              <a:defRPr sz="1600"/>
            </a:lvl6pPr>
            <a:lvl7pPr marL="2743200" lvl="6" indent="0" algn="ctr">
              <a:buNone/>
              <a:defRPr sz="1600"/>
            </a:lvl7pPr>
            <a:lvl8pPr marL="3200400" lvl="7" indent="0" algn="ctr">
              <a:buNone/>
              <a:defRPr sz="1600"/>
            </a:lvl8pPr>
            <a:lvl9pPr marL="3657600" lvl="8" indent="0" algn="ctr">
              <a:buNone/>
              <a:defRPr sz="1600"/>
            </a:lvl9pPr>
          </a:lstStyle>
          <a:p>
            <a:r>
              <a:t>Образец подзаголовка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Group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6000"/>
            </a:lvl1pPr>
          </a:lstStyle>
          <a:p>
            <a:r>
              <a:t>Образец заголовка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lvl="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9" name="Shape 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10" name="Shape 1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1"/>
          </a:xfrm>
          <a:prstGeom prst="rect">
            <a:avLst/>
          </a:prstGeom>
        </p:spPr>
        <p:txBody>
          <a:bodyPr anchor="b"/>
          <a:lstStyle>
            <a:defPPr/>
            <a:lvl1pPr marL="0" lvl="0" indent="0">
              <a:buNone/>
              <a:defRPr sz="2400" b="1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7" name="Shape 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defPPr/>
            <a:lvl1pPr lvl="0">
              <a:defRPr sz="3200"/>
            </a:lvl1pPr>
          </a:lstStyle>
          <a:p>
            <a:r>
              <a:t>Образец заголовка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199" cy="4873625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3200"/>
            </a:lvl1pPr>
            <a:lvl2pPr marL="457200" lvl="1" indent="0">
              <a:buNone/>
              <a:defRPr sz="2800"/>
            </a:lvl2pPr>
            <a:lvl3pPr marL="914400" lvl="2" indent="0">
              <a:buNone/>
              <a:defRPr sz="2400"/>
            </a:lvl3pPr>
            <a:lvl4pPr marL="1371600" lvl="3" indent="0">
              <a:buNone/>
              <a:defRPr sz="2000"/>
            </a:lvl4pPr>
            <a:lvl5pPr marL="1828800" lvl="4" indent="0">
              <a:buNone/>
              <a:defRPr sz="2000"/>
            </a:lvl5pPr>
            <a:lvl6pPr marL="2286000" lvl="5" indent="0">
              <a:buNone/>
              <a:defRPr sz="2000"/>
            </a:lvl6pPr>
            <a:lvl7pPr marL="2743200" lvl="6" indent="0">
              <a:buNone/>
              <a:defRPr sz="2000"/>
            </a:lvl7pPr>
            <a:lvl8pPr marL="3200400" lvl="7" indent="0">
              <a:buNone/>
              <a:defRPr sz="2000"/>
            </a:lvl8pPr>
            <a:lvl9pPr marL="3657600" lvl="8" indent="0">
              <a:buNone/>
              <a:defRPr sz="20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defPPr/>
            <a:lvl1pPr marL="0" lvl="0" indent="0">
              <a:buNone/>
              <a:defRPr sz="1600"/>
            </a:lvl1pPr>
            <a:lvl2pPr marL="457200" lvl="1" indent="0">
              <a:buNone/>
              <a:defRPr sz="1400"/>
            </a:lvl2pPr>
            <a:lvl3pPr marL="914400" lvl="2" indent="0">
              <a:buNone/>
              <a:defRPr sz="1200"/>
            </a:lvl3pPr>
            <a:lvl4pPr marL="1371600" lvl="3" indent="0">
              <a:buNone/>
              <a:defRPr sz="1000"/>
            </a:lvl4pPr>
            <a:lvl5pPr marL="1828800" lvl="4" indent="0">
              <a:buNone/>
              <a:defRPr sz="1000"/>
            </a:lvl5pPr>
            <a:lvl6pPr marL="2286000" lvl="5" indent="0">
              <a:buNone/>
              <a:defRPr sz="1000"/>
            </a:lvl6pPr>
            <a:lvl7pPr marL="2743200" lvl="6" indent="0">
              <a:buNone/>
              <a:defRPr sz="1000"/>
            </a:lvl7pPr>
            <a:lvl8pPr marL="3200400" lvl="7" indent="0">
              <a:buNone/>
              <a:defRPr sz="1000"/>
            </a:lvl8pPr>
            <a:lvl9pPr marL="3657600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31.01.2025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2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4" name="Shape 4"/>
          <p:cNvSpPr txBox="1">
            <a:spLocks noGrp="1"/>
          </p:cNvSpPr>
          <p:nvPr>
            <p:ph type="dt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31.01.2025</a:t>
            </a:r>
          </a:p>
        </p:txBody>
      </p:sp>
      <p:sp>
        <p:nvSpPr>
          <p:cNvPr id="5" name="Shape 5"/>
          <p:cNvSpPr txBox="1">
            <a:spLocks noGrp="1"/>
          </p:cNvSpPr>
          <p:nvPr>
            <p:ph type="ft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sldNum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defPPr/>
      <a:lvl1pPr lvl="0" algn="l">
        <a:lnSpc>
          <a:spcPct val="90000"/>
        </a:lnSpc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marL="228600" lvl="0" indent="-228600" algn="l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lvl="1" indent="-228600" algn="l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5752221" y="540585"/>
            <a:ext cx="6346736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8" name="Shape 78"/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684289" y="588878"/>
            <a:ext cx="5761587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400" i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Год</a:t>
            </a:r>
            <a:r>
              <a:rPr sz="1400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400" i="1" dirty="0" err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создания</a:t>
            </a:r>
            <a:r>
              <a:rPr sz="1400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ШСК </a:t>
            </a:r>
            <a:r>
              <a:rPr lang="ru-RU" sz="1400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1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(в </a:t>
            </a:r>
            <a:r>
              <a:rPr sz="1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соответствии</a:t>
            </a:r>
            <a:r>
              <a:rPr sz="1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 </a:t>
            </a:r>
            <a:r>
              <a:rPr sz="1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Всероссийским</a:t>
            </a:r>
            <a:r>
              <a:rPr sz="1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sz="1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реестром</a:t>
            </a:r>
            <a:r>
              <a:rPr sz="1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sz="1600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_</a:t>
            </a:r>
            <a:r>
              <a:rPr lang="ru-RU" sz="1400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21.09.2020</a:t>
            </a:r>
            <a:r>
              <a:rPr sz="1600" i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_____</a:t>
            </a:r>
            <a:endParaRPr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" name="Shape 80"/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Shape 81"/>
          <p:cNvSpPr/>
          <p:nvPr/>
        </p:nvSpPr>
        <p:spPr>
          <a:xfrm>
            <a:off x="6154483" y="2781869"/>
            <a:ext cx="6135140" cy="403400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lIns="91440" tIns="45720" rIns="91440" bIns="45720" anchor="ctr"/>
          <a:lstStyle/>
          <a:p>
            <a:pPr marL="0" indent="0" algn="ctr"/>
            <a:endParaRPr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2572978" y="130418"/>
            <a:ext cx="7222298" cy="3200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indent="449580" algn="ctr">
              <a:lnSpc>
                <a:spcPct val="115000"/>
              </a:lnSpc>
            </a:pPr>
            <a:r>
              <a:rPr sz="1400" b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Школьный спортивный клуб ______________________________________________</a:t>
            </a:r>
            <a:endParaRPr sz="14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84" name="Shape 84"/>
          <p:cNvSpPr/>
          <p:nvPr/>
        </p:nv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rgbClr r="0" g="0" b="0"/>
          </a:effectRef>
          <a:fontRef idx="none"/>
        </p:style>
      </p:sp>
      <p:sp>
        <p:nvSpPr>
          <p:cNvPr id="85" name="Shape 85"/>
          <p:cNvSpPr txBox="1"/>
          <p:nvPr/>
        </p:nvSpPr>
        <p:spPr>
          <a:xfrm>
            <a:off x="4547929" y="42121"/>
            <a:ext cx="2285999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 algn="l"/>
            <a:r>
              <a:rPr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</a:p>
        </p:txBody>
      </p:sp>
      <p:pic>
        <p:nvPicPr>
          <p:cNvPr id="87" name="Picture 87"/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/>
        </p:blipFill>
        <p:spPr>
          <a:xfrm>
            <a:off x="6154483" y="4558046"/>
            <a:ext cx="646754" cy="646755"/>
          </a:xfrm>
          <a:prstGeom prst="rect">
            <a:avLst/>
          </a:prstGeom>
        </p:spPr>
      </p:pic>
      <p:pic>
        <p:nvPicPr>
          <p:cNvPr id="89" name="Picture 89"/>
          <p:cNvPicPr/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/>
        </p:blipFill>
        <p:spPr>
          <a:xfrm>
            <a:off x="135830" y="2864094"/>
            <a:ext cx="548459" cy="548458"/>
          </a:xfrm>
          <a:prstGeom prst="rect">
            <a:avLst/>
          </a:prstGeom>
        </p:spPr>
      </p:pic>
      <p:pic>
        <p:nvPicPr>
          <p:cNvPr id="91" name="Picture 91"/>
          <p:cNvPicPr/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/>
        </p:blipFill>
        <p:spPr>
          <a:xfrm>
            <a:off x="59172" y="5010909"/>
            <a:ext cx="576961" cy="576960"/>
          </a:xfrm>
          <a:prstGeom prst="rect">
            <a:avLst/>
          </a:prstGeom>
        </p:spPr>
      </p:pic>
      <p:pic>
        <p:nvPicPr>
          <p:cNvPr id="93" name="Picture 93"/>
          <p:cNvPicPr/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/>
        </p:blipFill>
        <p:spPr>
          <a:xfrm>
            <a:off x="5749687" y="1427073"/>
            <a:ext cx="566053" cy="566054"/>
          </a:xfrm>
          <a:prstGeom prst="rect">
            <a:avLst/>
          </a:prstGeom>
        </p:spPr>
      </p:pic>
      <p:graphicFrame>
        <p:nvGraphicFramePr>
          <p:cNvPr id="94" name="Table 94"/>
          <p:cNvGraphicFramePr/>
          <p:nvPr>
            <p:extLst>
              <p:ext uri="{D42A27DB-BD31-4B8C-83A1-F6EECF244321}">
                <p14:modId xmlns:p14="http://schemas.microsoft.com/office/powerpoint/2010/main" val="2670727203"/>
              </p:ext>
            </p:extLst>
          </p:nvPr>
        </p:nvGraphicFramePr>
        <p:xfrm>
          <a:off x="321275" y="914530"/>
          <a:ext cx="5287438" cy="17887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289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i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Виды</a:t>
                      </a:r>
                      <a:r>
                        <a:rPr sz="12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sz="1200" i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спорта</a:t>
                      </a:r>
                      <a:r>
                        <a:rPr sz="12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sz="1200" i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развиваемые</a:t>
                      </a:r>
                      <a:r>
                        <a:rPr sz="1200" i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 ШСК</a:t>
                      </a:r>
                      <a:endParaRPr sz="12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89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Гимнастика, футбол</a:t>
                      </a:r>
                      <a:endParaRPr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611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Волейбол,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баскетбол</a:t>
                      </a:r>
                      <a:endParaRPr sz="1100" dirty="0"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795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Чирлидинг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шахматы</a:t>
                      </a:r>
                      <a:endParaRPr sz="1100" dirty="0"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795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sz="1100" dirty="0" err="1"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Футбол</a:t>
                      </a:r>
                      <a:r>
                        <a:rPr sz="1100" dirty="0"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 в </a:t>
                      </a:r>
                      <a:r>
                        <a:rPr sz="1100" dirty="0" err="1"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школ</a:t>
                      </a:r>
                      <a:r>
                        <a:rPr lang="ru-RU" sz="1100" dirty="0"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sz="1100" dirty="0"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ru-RU" sz="1100" dirty="0"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rPr>
                        <a:t>, «Яркий мир спорта»</a:t>
                      </a:r>
                      <a:endParaRPr sz="1100" dirty="0"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5" name="Table 95"/>
          <p:cNvGraphicFramePr/>
          <p:nvPr>
            <p:extLst>
              <p:ext uri="{D42A27DB-BD31-4B8C-83A1-F6EECF244321}">
                <p14:modId xmlns:p14="http://schemas.microsoft.com/office/powerpoint/2010/main" val="328205127"/>
              </p:ext>
            </p:extLst>
          </p:nvPr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400" i="1">
                          <a:latin typeface="Times New Roman"/>
                          <a:ea typeface="Times New Roman"/>
                          <a:cs typeface="Times New Roman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94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учителей ФК в школе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/>
                        <a:t>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94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педагогических работников в ШСК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200" dirty="0"/>
                        <a:t> </a:t>
                      </a:r>
                      <a:r>
                        <a:rPr lang="ru-RU" sz="1200" dirty="0"/>
                        <a:t>4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4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4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6" name="Table 96"/>
          <p:cNvGraphicFramePr/>
          <p:nvPr>
            <p:extLst>
              <p:ext uri="{D42A27DB-BD31-4B8C-83A1-F6EECF244321}">
                <p14:modId xmlns:p14="http://schemas.microsoft.com/office/powerpoint/2010/main" val="2827604313"/>
              </p:ext>
            </p:extLst>
          </p:nvPr>
        </p:nvGraphicFramePr>
        <p:xfrm>
          <a:off x="6755663" y="2881325"/>
          <a:ext cx="5377165" cy="3850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6379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400" i="1">
                          <a:latin typeface="Times New Roman"/>
                          <a:ea typeface="Times New Roman"/>
                          <a:cs typeface="Times New Roman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121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/>
                        <a:t>Количество обучающихся в общеобразовательной организации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1069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1059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dirty="0"/>
                        <a:t>1034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918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100"/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Arial"/>
                          <a:cs typeface="Arial"/>
                        </a:rPr>
                        <a:t>208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333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dirty="0"/>
                        <a:t>280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73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 dirty="0">
                          <a:latin typeface="Arial"/>
                          <a:ea typeface="Arial"/>
                          <a:cs typeface="Arial"/>
                        </a:rPr>
                        <a:t>В </a:t>
                      </a:r>
                      <a:r>
                        <a:rPr sz="1000" dirty="0" err="1">
                          <a:latin typeface="Arial"/>
                          <a:ea typeface="Arial"/>
                          <a:cs typeface="Arial"/>
                        </a:rPr>
                        <a:t>т.ч</a:t>
                      </a:r>
                      <a:r>
                        <a:rPr sz="1000" dirty="0">
                          <a:latin typeface="Arial"/>
                          <a:ea typeface="Arial"/>
                          <a:cs typeface="Arial"/>
                        </a:rPr>
                        <a:t>. </a:t>
                      </a:r>
                      <a:r>
                        <a:rPr sz="1000" dirty="0" err="1">
                          <a:latin typeface="Arial"/>
                          <a:ea typeface="Arial"/>
                          <a:cs typeface="Arial"/>
                        </a:rPr>
                        <a:t>лиц</a:t>
                      </a:r>
                      <a:r>
                        <a:rPr sz="1000" dirty="0">
                          <a:latin typeface="Arial"/>
                          <a:ea typeface="Arial"/>
                          <a:cs typeface="Arial"/>
                        </a:rPr>
                        <a:t>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dirty="0"/>
                        <a:t>-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379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100" dirty="0" err="1"/>
                        <a:t>Количество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спортивно-массовых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мероприятий</a:t>
                      </a:r>
                      <a:r>
                        <a:rPr sz="1100" dirty="0"/>
                        <a:t>, </a:t>
                      </a:r>
                      <a:r>
                        <a:rPr sz="1100" dirty="0" err="1"/>
                        <a:t>проведенных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на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школьном</a:t>
                      </a:r>
                      <a:r>
                        <a:rPr sz="1100" dirty="0"/>
                        <a:t> </a:t>
                      </a:r>
                      <a:r>
                        <a:rPr sz="1100" dirty="0" err="1"/>
                        <a:t>уровне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7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7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5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393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/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Arial"/>
                          <a:ea typeface="Arial"/>
                          <a:cs typeface="Arial"/>
                        </a:rPr>
                        <a:t>95%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Arial"/>
                          <a:ea typeface="Arial"/>
                          <a:cs typeface="Arial"/>
                        </a:rPr>
                        <a:t>98%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r>
                        <a:rPr lang="ru-RU" sz="1100" dirty="0"/>
                        <a:t>92%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379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в </a:t>
                      </a:r>
                      <a:r>
                        <a:rPr sz="1100" dirty="0" err="1"/>
                        <a:t>т.ч</a:t>
                      </a:r>
                      <a:r>
                        <a:rPr sz="1100" dirty="0"/>
                        <a:t>. </a:t>
                      </a:r>
                      <a:r>
                        <a:rPr sz="1100" dirty="0" err="1"/>
                        <a:t>лиц</a:t>
                      </a:r>
                      <a:r>
                        <a:rPr sz="1100" dirty="0"/>
                        <a:t> с ОВЗ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sz="11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100" dirty="0"/>
                        <a:t> </a:t>
                      </a:r>
                      <a:endParaRPr sz="11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97" name="Table 97"/>
          <p:cNvGraphicFramePr/>
          <p:nvPr>
            <p:extLst>
              <p:ext uri="{D42A27DB-BD31-4B8C-83A1-F6EECF244321}">
                <p14:modId xmlns:p14="http://schemas.microsoft.com/office/powerpoint/2010/main" val="2874857803"/>
              </p:ext>
            </p:extLst>
          </p:nvPr>
        </p:nvGraphicFramePr>
        <p:xfrm>
          <a:off x="606957" y="4090211"/>
          <a:ext cx="5390731" cy="2876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7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3616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400" i="1">
                          <a:latin typeface="Times New Roman"/>
                          <a:ea typeface="Times New Roman"/>
                          <a:cs typeface="Times New Roman"/>
                        </a:rPr>
                        <a:t>Спортивная инфраструктура</a:t>
                      </a:r>
                      <a:r>
                        <a:rPr sz="1400"/>
                        <a:t> 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16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Arial"/>
                          <a:ea typeface="Arial"/>
                          <a:cs typeface="Arial"/>
                        </a:rPr>
                        <a:t>1 зал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Arial"/>
                          <a:ea typeface="Arial"/>
                          <a:cs typeface="Arial"/>
                        </a:rPr>
                        <a:t>1 коробка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Arial"/>
                          <a:ea typeface="Arial"/>
                          <a:cs typeface="Arial"/>
                        </a:rPr>
                        <a:t>хоккейная</a:t>
                      </a: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Arial"/>
                          <a:ea typeface="Arial"/>
                          <a:cs typeface="Arial"/>
                        </a:rPr>
                        <a:t>1 зал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Arial"/>
                          <a:ea typeface="Arial"/>
                          <a:cs typeface="Arial"/>
                        </a:rPr>
                        <a:t>1 коробка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Arial"/>
                          <a:ea typeface="Arial"/>
                          <a:cs typeface="Arial"/>
                        </a:rPr>
                        <a:t>1 площадка</a:t>
                      </a:r>
                      <a:r>
                        <a:rPr lang="ru-RU" sz="800" baseline="0" dirty="0">
                          <a:latin typeface="Arial"/>
                          <a:ea typeface="Arial"/>
                          <a:cs typeface="Arial"/>
                        </a:rPr>
                        <a:t> с  тренажерами</a:t>
                      </a: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/>
                        <a:t>1 зал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Arial"/>
                          <a:ea typeface="Arial"/>
                          <a:cs typeface="Arial"/>
                        </a:rPr>
                        <a:t>1 коробка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Arial"/>
                          <a:ea typeface="Arial"/>
                          <a:cs typeface="Arial"/>
                        </a:rPr>
                        <a:t>1 площадка с тренажерами</a:t>
                      </a:r>
                      <a:endParaRPr sz="8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784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 dirty="0"/>
                        <a:t> </a:t>
                      </a:r>
                      <a:r>
                        <a:rPr lang="ru-RU" sz="1000" dirty="0"/>
                        <a:t>-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784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/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sz="100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Arial"/>
                          <a:ea typeface="Arial"/>
                          <a:cs typeface="Arial"/>
                        </a:rPr>
                        <a:t>-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00" dirty="0"/>
                        <a:t> </a:t>
                      </a:r>
                      <a:r>
                        <a:rPr lang="ru-RU" sz="1000" dirty="0"/>
                        <a:t>-</a:t>
                      </a:r>
                      <a:endParaRPr sz="100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8" name="Table 98"/>
          <p:cNvGraphicFramePr/>
          <p:nvPr>
            <p:extLst>
              <p:ext uri="{D42A27DB-BD31-4B8C-83A1-F6EECF244321}">
                <p14:modId xmlns:p14="http://schemas.microsoft.com/office/powerpoint/2010/main" val="536645878"/>
              </p:ext>
            </p:extLst>
          </p:nvPr>
        </p:nvGraphicFramePr>
        <p:xfrm>
          <a:off x="6315741" y="609477"/>
          <a:ext cx="5642245" cy="1995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0323">
                <a:tc>
                  <a:txBody>
                    <a:bodyPr/>
                    <a:lstStyle>
                      <a:defPPr/>
                      <a:lvl1pPr lvl="0">
                        <a:buNone/>
                      </a:lvl1pPr>
                      <a:lvl2pPr lvl="1">
                        <a:buNone/>
                      </a:lvl2pPr>
                      <a:lvl3pPr lvl="2">
                        <a:buNone/>
                      </a:lvl3pPr>
                      <a:lvl4pPr lvl="3">
                        <a:buNone/>
                      </a:lvl4pPr>
                      <a:lvl5pPr lvl="4">
                        <a:buNone/>
                      </a:lvl5pPr>
                      <a:lvl6pPr lvl="5">
                        <a:buNone/>
                      </a:lvl6pPr>
                      <a:lvl7pPr lvl="6">
                        <a:buNone/>
                      </a:lvl7pPr>
                      <a:lvl8pPr lvl="7">
                        <a:buNone/>
                      </a:lvl8pPr>
                      <a:lvl9pPr lvl="8">
                        <a:buNone/>
                      </a:lvl9pPr>
                    </a:lstStyle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sz="1400" i="1">
                          <a:latin typeface="Times New Roman"/>
                          <a:ea typeface="Times New Roman"/>
                          <a:cs typeface="Times New Roman"/>
                        </a:rPr>
                        <a:t>ВФСК ГТО</a:t>
                      </a:r>
                      <a:endParaRPr sz="140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>
                          <a:latin typeface="Arial"/>
                          <a:ea typeface="Arial"/>
                          <a:cs typeface="Arial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623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 dirty="0" err="1"/>
                        <a:t>Количество</a:t>
                      </a:r>
                      <a:r>
                        <a:rPr sz="1050" dirty="0"/>
                        <a:t> </a:t>
                      </a:r>
                      <a:r>
                        <a:rPr sz="1050" dirty="0" err="1"/>
                        <a:t>обучающихся</a:t>
                      </a:r>
                      <a:r>
                        <a:rPr sz="1050" dirty="0"/>
                        <a:t>, </a:t>
                      </a:r>
                      <a:r>
                        <a:rPr sz="1050" dirty="0" err="1"/>
                        <a:t>зарегистрированных</a:t>
                      </a:r>
                      <a:r>
                        <a:rPr sz="1050" dirty="0"/>
                        <a:t> в </a:t>
                      </a:r>
                      <a:r>
                        <a:rPr sz="1050" dirty="0" err="1"/>
                        <a:t>автоматизированной</a:t>
                      </a:r>
                      <a:r>
                        <a:rPr sz="1050" dirty="0"/>
                        <a:t> </a:t>
                      </a:r>
                      <a:r>
                        <a:rPr sz="1050" dirty="0" err="1"/>
                        <a:t>информационной</a:t>
                      </a:r>
                      <a:r>
                        <a:rPr sz="1050" dirty="0"/>
                        <a:t> </a:t>
                      </a:r>
                      <a:r>
                        <a:rPr sz="1050" dirty="0" err="1"/>
                        <a:t>системе</a:t>
                      </a:r>
                      <a:r>
                        <a:rPr sz="1050" dirty="0"/>
                        <a:t> АИС ГТО  (I-VI </a:t>
                      </a:r>
                      <a:r>
                        <a:rPr sz="1050" dirty="0" err="1"/>
                        <a:t>ступени</a:t>
                      </a:r>
                      <a:r>
                        <a:rPr sz="1050" dirty="0"/>
                        <a:t> - 6-17 </a:t>
                      </a:r>
                      <a:r>
                        <a:rPr sz="1050" dirty="0" err="1"/>
                        <a:t>лет</a:t>
                      </a:r>
                      <a:r>
                        <a:rPr sz="1050" dirty="0"/>
                        <a:t>)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"/>
                          <a:ea typeface="Arial"/>
                          <a:cs typeface="Arial"/>
                        </a:rPr>
                        <a:t>500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"/>
                          <a:ea typeface="Arial"/>
                          <a:cs typeface="Arial"/>
                        </a:rPr>
                        <a:t>645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 dirty="0"/>
                        <a:t> </a:t>
                      </a:r>
                      <a:r>
                        <a:rPr lang="ru-RU" sz="1050" dirty="0"/>
                        <a:t>795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988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/>
                        <a:t>Количество обучающихся 6-17 лет, приступивших к выполнению нормативов испытаний ВФСК ГТО</a:t>
                      </a:r>
                      <a:endParaRPr sz="105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"/>
                          <a:ea typeface="Arial"/>
                          <a:cs typeface="Arial"/>
                        </a:rPr>
                        <a:t>15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"/>
                          <a:ea typeface="Arial"/>
                          <a:cs typeface="Arial"/>
                        </a:rPr>
                        <a:t>37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 dirty="0"/>
                        <a:t> </a:t>
                      </a:r>
                      <a:r>
                        <a:rPr lang="ru-RU" sz="1050" dirty="0"/>
                        <a:t>50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696"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/>
                        <a:t>Количество обучающихся 6-17 лет, выполнивших нормативы испытаний ВФСК ГТО</a:t>
                      </a:r>
                      <a:endParaRPr sz="105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"/>
                          <a:ea typeface="Arial"/>
                          <a:cs typeface="Arial"/>
                        </a:rPr>
                        <a:t>8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Arial"/>
                          <a:ea typeface="Arial"/>
                          <a:cs typeface="Arial"/>
                        </a:rPr>
                        <a:t>37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defPPr/>
                      <a:lvl1pPr lvl="0"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sz="1050" dirty="0"/>
                        <a:t> </a:t>
                      </a:r>
                      <a:r>
                        <a:rPr lang="ru-RU" sz="1050" dirty="0"/>
                        <a:t>47</a:t>
                      </a:r>
                      <a:endParaRPr sz="1050" dirty="0">
                        <a:latin typeface="Arial"/>
                        <a:ea typeface="Arial"/>
                        <a:cs typeface="Arial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0" name="Picture 100"/>
          <p:cNvPicPr/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/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</a:gradFill>
      </a:fillStyleLst>
      <a:lnStyleLst>
        <a:ln w="635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65</TotalTime>
  <Words>299</Words>
  <Application>Microsoft Office PowerPoint</Application>
  <DocSecurity>0</DocSecurity>
  <PresentationFormat>Широкоэкранный</PresentationFormat>
  <Paragraphs>92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Стасик</cp:lastModifiedBy>
  <cp:revision>6</cp:revision>
  <dcterms:created xsi:type="dcterms:W3CDTF">2025-01-24T16:00:12Z</dcterms:created>
  <dcterms:modified xsi:type="dcterms:W3CDTF">2025-02-07T15:22:29Z</dcterms:modified>
</cp:coreProperties>
</file>